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AB1219-C2C0-4847-9ED4-1C199C64BFEE}">
  <a:tblStyle styleId="{4CAB1219-C2C0-4847-9ED4-1C199C64BF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e1216af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e1216a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e1216a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e1216a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e1216af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e1216af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e1216af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4e1216af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e1216af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e1216af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e1216af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e1216af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e1216a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e1216a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e1216a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e1216a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e1216af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e1216af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e1216a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e1216a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e1216a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e1216a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e1216af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e1216af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4e1216af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4e1216af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e1216af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e1216af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House Price Prediction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Shunling Guo, PhD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series view:</a:t>
            </a:r>
            <a:endParaRPr b="1"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Living area and Sale Price correlation trends over time.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</a:rPr>
              <a:t>Y axis is average house sale price (red, SalePrice) or average living area (black, GrLivArea) of sold houses within a month. X axis is Sold Time with precision of a month.</a:t>
            </a:r>
            <a:endParaRPr sz="1200">
              <a:solidFill>
                <a:srgbClr val="12121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The correlation is harder to predict, most times are positively correlated, but sometimes see negative effect. 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5000"/>
            <a:ext cx="8311374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21212"/>
                </a:solidFill>
              </a:rPr>
              <a:t>Statistical inference: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00" y="934012"/>
            <a:ext cx="2882900" cy="1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600" y="963262"/>
            <a:ext cx="2882900" cy="178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200" y="2917725"/>
            <a:ext cx="2741288" cy="17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700" y="2751100"/>
            <a:ext cx="4197704" cy="20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Bedroom number influence:</a:t>
            </a:r>
            <a:endParaRPr b="1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017725"/>
            <a:ext cx="6597125" cy="38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6479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9388"/>
            <a:ext cx="26860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650" y="1107413"/>
            <a:ext cx="26289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100" y="3012413"/>
            <a:ext cx="26193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b="0" l="67094" r="0" t="0"/>
          <a:stretch/>
        </p:blipFill>
        <p:spPr>
          <a:xfrm>
            <a:off x="6006550" y="2070100"/>
            <a:ext cx="2925342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117325" y="190500"/>
            <a:ext cx="2845500" cy="4749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Bedroom number negatively correlated with house price in big houses (&gt;1500 sqft).</a:t>
            </a:r>
            <a:endParaRPr b="1"/>
          </a:p>
        </p:txBody>
      </p:sp>
      <p:sp>
        <p:nvSpPr>
          <p:cNvPr id="160" name="Google Shape;160;p25"/>
          <p:cNvSpPr txBox="1"/>
          <p:nvPr/>
        </p:nvSpPr>
        <p:spPr>
          <a:xfrm>
            <a:off x="3060350" y="190500"/>
            <a:ext cx="2845500" cy="4749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Bedroom number correlated with house age and quality.</a:t>
            </a:r>
            <a:endParaRPr b="1"/>
          </a:p>
        </p:txBody>
      </p:sp>
      <p:sp>
        <p:nvSpPr>
          <p:cNvPr id="161" name="Google Shape;161;p25"/>
          <p:cNvSpPr txBox="1"/>
          <p:nvPr/>
        </p:nvSpPr>
        <p:spPr>
          <a:xfrm>
            <a:off x="6041450" y="190500"/>
            <a:ext cx="2845500" cy="4749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Bedroom number is not a driven force to affect house price according to model based simulation.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House age and quality are two driven forces:</a:t>
            </a:r>
            <a:endParaRPr b="1"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67655" r="0" t="0"/>
          <a:stretch/>
        </p:blipFill>
        <p:spPr>
          <a:xfrm>
            <a:off x="169863" y="1438275"/>
            <a:ext cx="41814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304925"/>
            <a:ext cx="4295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21212"/>
                </a:solidFill>
              </a:rPr>
              <a:t>Business insights: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000075"/>
            <a:ext cx="85206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Marketing</a:t>
            </a:r>
            <a:r>
              <a:rPr b="1" lang="en"/>
              <a:t>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 this area, bedroom number is not a popular feature, therefore no need to highlight.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Top 10 important features: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Area of: Basement, living, garage, lot, porch and miscellaneous 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Age of house and remodel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Month sold, wood deck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Investment: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Price during time is quite stable, no appreciation value, but with low risk.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Real Estate Development: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Using model to predict house and estimate revenue.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Problem to solve and </a:t>
            </a:r>
            <a:r>
              <a:rPr b="1" lang="en"/>
              <a:t>Audience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Solution: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Data Cleaning and wrangling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Exploratory data analysis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Statistical analysis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Machine learning modeling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Case Story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Insights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6425"/>
            <a:ext cx="8520600" cy="1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house price is essential for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Estate Investment and Development</a:t>
            </a:r>
            <a:endParaRPr b="1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425" l="0" r="0" t="0"/>
          <a:stretch/>
        </p:blipFill>
        <p:spPr>
          <a:xfrm>
            <a:off x="311700" y="1640350"/>
            <a:ext cx="4137300" cy="3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010" y="1640350"/>
            <a:ext cx="4453575" cy="3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Solutions</a:t>
            </a:r>
            <a:endParaRPr b="1"/>
          </a:p>
        </p:txBody>
      </p:sp>
      <p:sp>
        <p:nvSpPr>
          <p:cNvPr id="75" name="Google Shape;75;p16"/>
          <p:cNvSpPr/>
          <p:nvPr/>
        </p:nvSpPr>
        <p:spPr>
          <a:xfrm>
            <a:off x="418150" y="1233675"/>
            <a:ext cx="1410000" cy="6690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1568000" y="1233675"/>
            <a:ext cx="1596000" cy="669000"/>
          </a:xfrm>
          <a:prstGeom prst="chevron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2899175" y="1233675"/>
            <a:ext cx="1596000" cy="6690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285575" y="1233675"/>
            <a:ext cx="1519500" cy="6690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5566050" y="1233675"/>
            <a:ext cx="1519500" cy="669000"/>
          </a:xfrm>
          <a:prstGeom prst="chevron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844050" y="1233675"/>
            <a:ext cx="1519500" cy="6690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54150" y="1281825"/>
            <a:ext cx="13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Wrangling</a:t>
            </a:r>
            <a:endParaRPr b="1"/>
          </a:p>
        </p:txBody>
      </p:sp>
      <p:sp>
        <p:nvSpPr>
          <p:cNvPr id="82" name="Google Shape;82;p16"/>
          <p:cNvSpPr txBox="1"/>
          <p:nvPr/>
        </p:nvSpPr>
        <p:spPr>
          <a:xfrm>
            <a:off x="1986250" y="1338675"/>
            <a:ext cx="754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</a:t>
            </a:r>
            <a:endParaRPr b="1"/>
          </a:p>
        </p:txBody>
      </p:sp>
      <p:sp>
        <p:nvSpPr>
          <p:cNvPr id="83" name="Google Shape;83;p16"/>
          <p:cNvSpPr txBox="1"/>
          <p:nvPr/>
        </p:nvSpPr>
        <p:spPr>
          <a:xfrm>
            <a:off x="3164008" y="1262475"/>
            <a:ext cx="1249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Statistical analysis</a:t>
            </a:r>
            <a:endParaRPr b="1"/>
          </a:p>
        </p:txBody>
      </p:sp>
      <p:sp>
        <p:nvSpPr>
          <p:cNvPr id="84" name="Google Shape;84;p16"/>
          <p:cNvSpPr txBox="1"/>
          <p:nvPr/>
        </p:nvSpPr>
        <p:spPr>
          <a:xfrm>
            <a:off x="4648200" y="1262475"/>
            <a:ext cx="12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</a:t>
            </a:r>
            <a:endParaRPr b="1"/>
          </a:p>
        </p:txBody>
      </p:sp>
      <p:sp>
        <p:nvSpPr>
          <p:cNvPr id="85" name="Google Shape;85;p16"/>
          <p:cNvSpPr txBox="1"/>
          <p:nvPr/>
        </p:nvSpPr>
        <p:spPr>
          <a:xfrm>
            <a:off x="5881275" y="1281825"/>
            <a:ext cx="12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7130775" y="1262475"/>
            <a:ext cx="12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</a:t>
            </a:r>
            <a:endParaRPr b="1"/>
          </a:p>
        </p:txBody>
      </p:sp>
      <p:sp>
        <p:nvSpPr>
          <p:cNvPr id="87" name="Google Shape;87;p16"/>
          <p:cNvSpPr txBox="1"/>
          <p:nvPr/>
        </p:nvSpPr>
        <p:spPr>
          <a:xfrm>
            <a:off x="432100" y="2076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•Fill 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•Parse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•Change year to 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•preprocess categorical data to dummy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•normalize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727500" y="2076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•Feature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•Feature 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•Check Imbalance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•Time series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022900" y="2076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•Infer statistics of house price for specific features or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•Test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394500" y="2079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•Polynomial regression with feature selection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•Random forest with parameter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•Xgboost with fine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681525" y="2079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•Feature importance </a:t>
            </a:r>
            <a:r>
              <a:rPr lang="en"/>
              <a:t>hierarchy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•Case study of feature importance with causal/correlation validation to mine driven forces.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053125" y="2079925"/>
            <a:ext cx="1135800" cy="273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•recommend feature for marketing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•draw conclusion for investment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•insight for real estate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●"/>
            </a:pPr>
            <a:r>
              <a:rPr b="1" lang="en" sz="1600">
                <a:solidFill>
                  <a:srgbClr val="121212"/>
                </a:solidFill>
              </a:rPr>
              <a:t>Comparison of different regression models:</a:t>
            </a:r>
            <a:r>
              <a:rPr lang="en" sz="1400">
                <a:solidFill>
                  <a:srgbClr val="121212"/>
                </a:solidFill>
              </a:rPr>
              <a:t>	</a:t>
            </a:r>
            <a:endParaRPr sz="14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121212"/>
              </a:solidFill>
            </a:endParaRPr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{4CAB1219-C2C0-4847-9ED4-1C199C64BFEE}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regression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Best Cross validation r2 score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Best Testing score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Polynomial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0.84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0.76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Random forest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0.87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1212"/>
                          </a:solidFill>
                        </a:rPr>
                        <a:t>0.83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21212"/>
                          </a:solidFill>
                        </a:rPr>
                        <a:t>Xgboost</a:t>
                      </a:r>
                      <a:endParaRPr b="1"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21212"/>
                          </a:solidFill>
                        </a:rPr>
                        <a:t>&gt;0.99</a:t>
                      </a:r>
                      <a:endParaRPr b="1"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21212"/>
                          </a:solidFill>
                        </a:rPr>
                        <a:t>0.87</a:t>
                      </a:r>
                      <a:endParaRPr b="1">
                        <a:solidFill>
                          <a:srgbClr val="12121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59929" l="8283" r="13646" t="12505"/>
          <a:stretch/>
        </p:blipFill>
        <p:spPr>
          <a:xfrm>
            <a:off x="812800" y="622300"/>
            <a:ext cx="7683179" cy="452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09600" y="228600"/>
            <a:ext cx="7023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●"/>
            </a:pPr>
            <a:r>
              <a:rPr b="1" lang="en" sz="1600">
                <a:solidFill>
                  <a:srgbClr val="121212"/>
                </a:solidFill>
              </a:rPr>
              <a:t>Feature importance hierarchy</a:t>
            </a:r>
            <a:r>
              <a:rPr b="1" lang="en" sz="1600">
                <a:solidFill>
                  <a:srgbClr val="121212"/>
                </a:solidFill>
              </a:rPr>
              <a:t>:</a:t>
            </a:r>
            <a:r>
              <a:rPr lang="en">
                <a:solidFill>
                  <a:srgbClr val="121212"/>
                </a:solidFill>
              </a:rPr>
              <a:t>	</a:t>
            </a:r>
            <a:endParaRPr>
              <a:solidFill>
                <a:srgbClr val="12121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673600" y="1282700"/>
            <a:ext cx="3657600" cy="1391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21212"/>
                </a:solidFill>
              </a:rPr>
              <a:t>High hierarchy feature key words</a:t>
            </a:r>
            <a:r>
              <a:rPr lang="en">
                <a:solidFill>
                  <a:srgbClr val="121212"/>
                </a:solidFill>
              </a:rPr>
              <a:t>: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Quality 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Age 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Size 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Neighborhood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673600" y="3048000"/>
            <a:ext cx="3657600" cy="1721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21212"/>
                </a:solidFill>
              </a:rPr>
              <a:t>Low</a:t>
            </a:r>
            <a:r>
              <a:rPr b="1" lang="en">
                <a:solidFill>
                  <a:srgbClr val="121212"/>
                </a:solidFill>
              </a:rPr>
              <a:t> hierarchy feature key words</a:t>
            </a:r>
            <a:r>
              <a:rPr lang="en">
                <a:solidFill>
                  <a:srgbClr val="121212"/>
                </a:solidFill>
              </a:rPr>
              <a:t>: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Porch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Fence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Pool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Utility</a:t>
            </a:r>
            <a:endParaRPr>
              <a:solidFill>
                <a:srgbClr val="12121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Char char="❖"/>
            </a:pPr>
            <a:r>
              <a:rPr lang="en">
                <a:solidFill>
                  <a:srgbClr val="121212"/>
                </a:solidFill>
              </a:rPr>
              <a:t>Outside condition</a:t>
            </a:r>
            <a:endParaRPr>
              <a:solidFill>
                <a:srgbClr val="12121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Case study for mining driven forces:</a:t>
            </a:r>
            <a:endParaRPr b="1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●"/>
            </a:pPr>
            <a:r>
              <a:rPr b="1" lang="en" sz="1600">
                <a:solidFill>
                  <a:srgbClr val="121212"/>
                </a:solidFill>
              </a:rPr>
              <a:t>Choose one feature from important</a:t>
            </a:r>
            <a:r>
              <a:rPr b="1" lang="en" sz="1600">
                <a:solidFill>
                  <a:srgbClr val="121212"/>
                </a:solidFill>
              </a:rPr>
              <a:t> feature category</a:t>
            </a:r>
            <a:r>
              <a:rPr lang="en" sz="1600">
                <a:solidFill>
                  <a:srgbClr val="121212"/>
                </a:solidFill>
              </a:rPr>
              <a:t>:</a:t>
            </a:r>
            <a:endParaRPr sz="1600">
              <a:solidFill>
                <a:srgbClr val="12121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❖"/>
            </a:pPr>
            <a:r>
              <a:rPr lang="en" sz="1600">
                <a:solidFill>
                  <a:srgbClr val="121212"/>
                </a:solidFill>
              </a:rPr>
              <a:t>Quality:  OverallQual</a:t>
            </a:r>
            <a:endParaRPr sz="1600">
              <a:solidFill>
                <a:srgbClr val="12121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❖"/>
            </a:pPr>
            <a:r>
              <a:rPr lang="en" sz="1600">
                <a:solidFill>
                  <a:srgbClr val="121212"/>
                </a:solidFill>
              </a:rPr>
              <a:t>Age: YearBuilt </a:t>
            </a:r>
            <a:endParaRPr sz="1600">
              <a:solidFill>
                <a:srgbClr val="12121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❖"/>
            </a:pPr>
            <a:r>
              <a:rPr lang="en" sz="1600">
                <a:solidFill>
                  <a:srgbClr val="121212"/>
                </a:solidFill>
              </a:rPr>
              <a:t>Size: GrLivArea </a:t>
            </a:r>
            <a:endParaRPr sz="16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2121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●"/>
            </a:pPr>
            <a:r>
              <a:rPr b="1" lang="en" sz="1600">
                <a:solidFill>
                  <a:srgbClr val="121212"/>
                </a:solidFill>
              </a:rPr>
              <a:t>Choose one feature from instantly thought important:</a:t>
            </a:r>
            <a:endParaRPr sz="1600">
              <a:solidFill>
                <a:srgbClr val="121212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600"/>
              <a:buChar char="❖"/>
            </a:pPr>
            <a:r>
              <a:rPr lang="en" sz="1600">
                <a:solidFill>
                  <a:srgbClr val="121212"/>
                </a:solidFill>
              </a:rPr>
              <a:t>Bedroom number: BedroomAbvGr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series view:</a:t>
            </a:r>
            <a:endParaRPr b="1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Age of house and Sale Price correlation trends over time.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</a:rPr>
              <a:t>Y axis is average house sale price (red, SalePrice) or average home age (black, YearBuilt) of sold houses within a month. X axis is Sold Time with precision of a month.</a:t>
            </a:r>
            <a:endParaRPr sz="1200">
              <a:solidFill>
                <a:srgbClr val="12121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We see a negative correlation along time between the two.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00" y="2193930"/>
            <a:ext cx="8413200" cy="28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series view:</a:t>
            </a:r>
            <a:endParaRPr b="1"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House quality and Sale Price correlation trends over time.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</a:rPr>
              <a:t>Y axis is average house sale price (red, SalePrice) or average home quality (black, OverallQual) of sold houses within a month. X axis is Sold Time with precision of a month.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00"/>
              <a:buChar char="●"/>
            </a:pPr>
            <a:r>
              <a:rPr lang="en" sz="1200">
                <a:solidFill>
                  <a:srgbClr val="121212"/>
                </a:solidFill>
              </a:rPr>
              <a:t>We see a negative correlation along time between the two.</a:t>
            </a:r>
            <a:endParaRPr sz="1200">
              <a:solidFill>
                <a:srgbClr val="12121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82850"/>
            <a:ext cx="8629099" cy="282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